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05" r:id="rId2"/>
    <p:sldId id="811" r:id="rId3"/>
    <p:sldId id="817" r:id="rId4"/>
    <p:sldId id="795" r:id="rId5"/>
    <p:sldId id="818" r:id="rId6"/>
    <p:sldId id="819" r:id="rId7"/>
    <p:sldId id="820" r:id="rId8"/>
    <p:sldId id="821" r:id="rId9"/>
    <p:sldId id="822" r:id="rId10"/>
    <p:sldId id="823" r:id="rId11"/>
    <p:sldId id="824" r:id="rId12"/>
    <p:sldId id="825" r:id="rId13"/>
    <p:sldId id="826" r:id="rId14"/>
    <p:sldId id="827" r:id="rId15"/>
    <p:sldId id="828" r:id="rId16"/>
    <p:sldId id="829" r:id="rId17"/>
    <p:sldId id="830" r:id="rId18"/>
    <p:sldId id="810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2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7" autoAdjust="0"/>
    <p:restoredTop sz="78997" autoAdjust="0"/>
  </p:normalViewPr>
  <p:slideViewPr>
    <p:cSldViewPr snapToGrid="0">
      <p:cViewPr varScale="1">
        <p:scale>
          <a:sx n="88" d="100"/>
          <a:sy n="88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D1AC9-5C98-4527-BC42-CF0D44CBD28D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D38EE-B44D-4381-B12F-75A2FB0946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6A3746-0607-4F8F-92D2-FE78CDF07331}" type="slidenum">
              <a:rPr lang="zh-CN" altLang="en-US" smtClean="0">
                <a:latin typeface="等线" panose="02010600030101010101" pitchFamily="2" charset="-122"/>
              </a:rPr>
              <a:t>1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40A0B-F929-92BD-A96E-F941E7A3C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046DAC0A-A66E-6D45-60EE-B25B79FF4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65F557D-2B0B-A53A-CEC7-599824AFE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2D6443B-90CB-076F-0B44-A4AAAA84F7BF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14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937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F734-259E-93B9-36D1-734DE650D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E62E6D2-8A01-C74C-1A5C-D5B50A57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8AB2AF8-054A-6AC3-29BF-0580AE463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EA79C83-594A-9C12-02A6-DA27A4798C42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16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110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5923F-FF3B-A017-AE5A-A94F29FA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501F0588-8BB1-0679-F873-E4A9B39A1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BBB9B3AF-EE20-1DC7-FD8B-FA65DC87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70CC4C6E-95EB-3ABD-C151-7274BED2E43D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17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523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E3D2-D1AB-4711-BC81-FCE36E679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5BD86014-8D83-5F33-1BD7-A6714A98C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1369CB09-5204-CA60-46D8-98318D5A1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l">
              <a:lnSpc>
                <a:spcPts val="2100"/>
              </a:lnSpc>
              <a:spcBef>
                <a:spcPts val="2100"/>
              </a:spcBef>
              <a:spcAft>
                <a:spcPts val="900"/>
              </a:spcAft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核心结论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杨海山案例是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时代学术诚信争议的缩影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：其争议暴露了 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使用边界模糊、检测技术局限、规范不统一” 三大核心问题，具有典型性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ui-sans-serif"/>
              </a:rPr>
              <a:t>12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学术诚信建设需 “技术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+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制度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+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教育” 协同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：技术层面提升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检测的准确性与公平性，制度层面明确规则与披露要求，教育层面培养伦理意识；</a:t>
            </a:r>
          </a:p>
          <a:p>
            <a:pPr algn="l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时代的学术诚信核心是 “透明与责任”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：研究者需主动披露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使用，机构需建立透明审查机制，共同维护学术生态的可信度与可持续性。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939DBD47-FBD2-9AD2-D742-1FE60290278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6A3746-0607-4F8F-92D2-FE78CDF07331}" type="slidenum">
              <a:rPr lang="zh-CN" altLang="en-US" smtClean="0">
                <a:latin typeface="等线" panose="02010600030101010101" pitchFamily="2" charset="-122"/>
              </a:rPr>
              <a:t>18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1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443BF-37EB-6889-7A05-CD499890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4ACC4EE4-D6A2-D87F-535A-60EF842F0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DA68EB63-5FF7-8A71-F7D9-BAC534437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D80D278D-08C9-0613-462E-D9FB3518225E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26A3746-0607-4F8F-92D2-FE78CDF07331}" type="slidenum">
              <a:rPr lang="zh-CN" altLang="en-US" smtClean="0">
                <a:latin typeface="等线" panose="02010600030101010101" pitchFamily="2" charset="-122"/>
              </a:rPr>
              <a:t>2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518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4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602FC-42A0-092E-DBDA-2E52B0F8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F4C74A0B-8455-7307-6C94-CD681FAF9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32E484A2-D57D-84B5-EDB6-E577895F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0DE59FFC-DA1C-078C-AAD5-230A44A714F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5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42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EB5F-9BD7-5DE4-F1C6-1E178F9E3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68944242-91F1-F85A-7722-5F561DC25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9FD0CE6-9FED-817F-CF9F-0BC96346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733CA0C0-94C6-11A3-2430-D8D433EB8561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7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55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A837-56B8-1E8D-7A84-63D1C30B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164B4DCF-A107-AB00-9D5B-62E8A786D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2D03435B-D9C6-ECD4-2534-5E0A35E0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DD12654F-022D-0445-4901-13574D428458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9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339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4468-EEDB-7FC2-E883-449DEB5E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2274A0E5-3F79-A0E1-FAC0-6BD5513C5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019008CD-611D-D0BE-5E05-47DAB9484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37573F6-BB26-3DAE-8BF3-B10CE67BF737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10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09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60B7-60BA-7F99-17B2-05A85634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139D39F-0C22-DE59-FD07-6C2A6E00D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1F71493-9077-CB07-DF2A-DA9303EB1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分工关系</a:t>
            </a:r>
          </a:p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mainwindow.h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头文件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：类的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接口定义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类的声明（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）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成员变量的声明（如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Ui::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）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成员函数的声明（如构造函数、析构函数）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宏定义和包含的头文件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：告诉编译器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这个类长什么样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，其他文件通过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mainwindow.h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可以使用这个类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mainwindow.cpp (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实现文件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：类的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具体实现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成员函数的具体实现代码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构造函数的初始化逻辑</a:t>
            </a:r>
          </a:p>
          <a:p>
            <a:pPr lvl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析构函数的清理逻辑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：告诉编译器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这个类的功能如何实现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endParaRPr lang="en-US" altLang="zh-CN" dirty="0"/>
          </a:p>
          <a:p>
            <a:endParaRPr lang="zh-CN" altLang="en-US" dirty="0"/>
          </a:p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E78575C5-8D70-09D2-E3EB-E212BB4D64A9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11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00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F41B-02B4-9739-187B-B7FB1FCF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327B8C76-BE5C-6495-EF07-907FDAD39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  <a:noFill/>
          <a:ln w="127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20AB7774-FBB2-AC41-8033-15E7865D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04AE713-64A5-6224-02F0-13BFFFC9C92F}"/>
              </a:ext>
            </a:extLst>
          </p:cNvPr>
          <p:cNvSpPr>
            <a:spLocks noGrp="1"/>
          </p:cNvSpPr>
          <p:nvPr>
            <p:ph type="sldNum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6A5F188-3D31-4C02-B19F-AA381E930D2E}" type="slidenum">
              <a:rPr lang="zh-CN" altLang="en-US" smtClean="0">
                <a:latin typeface="等线" panose="02010600030101010101" pitchFamily="2" charset="-122"/>
              </a:rPr>
              <a:t>12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80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t="-13072" r="-599" b="-1307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A84BE-B980-4C02-8D80-28ED6910038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7A7F8-3C3B-4C68-BF4B-2E65DAD4E1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2700"/>
            <a:ext cx="12192000" cy="1271588"/>
          </a:xfrm>
          <a:prstGeom prst="rect">
            <a:avLst/>
          </a:prstGeom>
          <a:solidFill>
            <a:srgbClr val="8F294A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cs typeface="Arial" panose="020B0604020202020204" pitchFamily="34" charset="0"/>
            </a:endParaRPr>
          </a:p>
        </p:txBody>
      </p:sp>
      <p:pic>
        <p:nvPicPr>
          <p:cNvPr id="3076" name="Picture 2" descr="C:\Users\User\Desktop\szu资源 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2972" y="5581623"/>
            <a:ext cx="2686050" cy="76517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文本框 4"/>
          <p:cNvSpPr/>
          <p:nvPr/>
        </p:nvSpPr>
        <p:spPr>
          <a:xfrm>
            <a:off x="1320294" y="2885357"/>
            <a:ext cx="9551405" cy="108728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en-US" altLang="zh-CN" sz="4800" b="1" dirty="0"/>
              <a:t>Qt</a:t>
            </a:r>
            <a:r>
              <a:rPr kumimoji="1" lang="zh-CN" altLang="en-US" sz="4800" b="1" dirty="0"/>
              <a:t> 的基础使用</a:t>
            </a:r>
            <a:endParaRPr lang="zh-CN" altLang="en-US" sz="4800" b="1" dirty="0">
              <a:sym typeface="+mn-ea"/>
            </a:endParaRPr>
          </a:p>
        </p:txBody>
      </p:sp>
      <p:sp>
        <p:nvSpPr>
          <p:cNvPr id="8" name="文本框 7"/>
          <p:cNvSpPr/>
          <p:nvPr/>
        </p:nvSpPr>
        <p:spPr>
          <a:xfrm>
            <a:off x="2955287" y="4392887"/>
            <a:ext cx="6281420" cy="96128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主讲人：黄睿扬</a:t>
            </a:r>
            <a:endParaRPr lang="en-US" altLang="zh-CN" sz="2000" b="1" dirty="0">
              <a:cs typeface="微软雅黑" panose="020B0503020204020204" pitchFamily="34" charset="-122"/>
              <a:sym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时间：</a:t>
            </a:r>
            <a:r>
              <a:rPr lang="en-US" altLang="zh-CN" sz="2000" b="1" dirty="0">
                <a:cs typeface="微软雅黑" panose="020B0503020204020204" pitchFamily="34" charset="-122"/>
                <a:sym typeface="+mn-ea"/>
              </a:rPr>
              <a:t>2025</a:t>
            </a: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2000" b="1" dirty="0"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2000" b="1" dirty="0">
                <a:cs typeface="微软雅黑" panose="020B0503020204020204" pitchFamily="34" charset="-122"/>
                <a:sym typeface="+mn-ea"/>
              </a:rPr>
              <a:t>24</a:t>
            </a:r>
            <a:r>
              <a:rPr lang="zh-CN" altLang="en-US" sz="2000" b="1" dirty="0">
                <a:cs typeface="微软雅黑" panose="020B0503020204020204" pitchFamily="34" charset="-122"/>
                <a:sym typeface="+mn-ea"/>
              </a:rPr>
              <a:t>日</a:t>
            </a:r>
            <a:endParaRPr lang="en-US" altLang="zh-CN" sz="2000" b="1" dirty="0"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1633-B3FA-642D-3FA7-FF394812A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268291-3B19-6C42-CDBD-6178D854EFF8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534C1387-2C3C-D0DA-4284-289DAC048B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11E06C-F7EC-FDC7-4401-027B1C041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10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D10B2A68-4F5B-67B0-04C7-7EFB7ADF11F3}"/>
              </a:ext>
            </a:extLst>
          </p:cNvPr>
          <p:cNvSpPr/>
          <p:nvPr/>
        </p:nvSpPr>
        <p:spPr>
          <a:xfrm>
            <a:off x="122736" y="128385"/>
            <a:ext cx="5524269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配置文件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10" name="内容占位符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C2B1FC8-36C9-9091-2CE4-A5587A891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2691" y="1766117"/>
            <a:ext cx="6888267" cy="3611516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11158B9D-64D7-B902-5BB0-B6DBB0653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483" y="1766117"/>
            <a:ext cx="3467317" cy="36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313B9-1DDF-9167-EC53-2DFC43D2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1BFD5-669B-B117-C55B-E4A854A807A4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AEB04B98-B0B7-1FE0-E93C-C6BFAD4904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FEA36F-7604-46C9-DE7E-2D626DFF3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11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6CCC3EB4-07F4-895A-F225-57039BBDB727}"/>
              </a:ext>
            </a:extLst>
          </p:cNvPr>
          <p:cNvSpPr/>
          <p:nvPr/>
        </p:nvSpPr>
        <p:spPr>
          <a:xfrm>
            <a:off x="122736" y="128385"/>
            <a:ext cx="7700313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-Mainwindow.h&amp;.cpp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BAE07166-32D0-06AD-9E51-1B33F8FC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806" y="1469963"/>
            <a:ext cx="4240108" cy="4825792"/>
          </a:xfrm>
          <a:prstGeom prst="rect">
            <a:avLst/>
          </a:prstGeom>
        </p:spPr>
      </p:pic>
      <p:pic>
        <p:nvPicPr>
          <p:cNvPr id="7" name="内容占位符 10" descr="文本&#10;&#10;AI 生成的内容可能不正确。">
            <a:extLst>
              <a:ext uri="{FF2B5EF4-FFF2-40B4-BE49-F238E27FC236}">
                <a16:creationId xmlns:a16="http://schemas.microsoft.com/office/drawing/2014/main" id="{16A99B74-5700-1CEA-F0B9-9A52269FD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97888" y="1223386"/>
            <a:ext cx="3557606" cy="53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3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3072" r="-599" b="-1307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ED20B-EF46-2F6F-A938-7ECFBB95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FBCEB3-DC16-7372-7F99-E0F68D4D7335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AE933290-FBFC-8FD1-ED86-78C77B4416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7F437E-948C-8701-BD66-47A25B288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12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BBB9A376-D124-DBE3-3CBB-B15393A7BE02}"/>
              </a:ext>
            </a:extLst>
          </p:cNvPr>
          <p:cNvSpPr/>
          <p:nvPr/>
        </p:nvSpPr>
        <p:spPr>
          <a:xfrm>
            <a:off x="122736" y="128385"/>
            <a:ext cx="8254183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界面文件与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Designer</a:t>
            </a:r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DA6DD2CC-35E3-F991-5F02-0EB2E0964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691" y="1519275"/>
            <a:ext cx="7733122" cy="410520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EF08A65-3D03-CEE3-133D-9D107771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4" y="1519275"/>
            <a:ext cx="2649606" cy="2117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双击</a:t>
            </a:r>
            <a:r>
              <a:rPr lang="en-US" altLang="zh-CN" b="1" dirty="0" err="1"/>
              <a:t>mainwindow.ui</a:t>
            </a:r>
            <a:r>
              <a:rPr lang="zh-CN" altLang="en-US" b="1" dirty="0"/>
              <a:t>，会自动进入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“设计界面”</a:t>
            </a:r>
          </a:p>
        </p:txBody>
      </p:sp>
    </p:spTree>
    <p:extLst>
      <p:ext uri="{BB962C8B-B14F-4D97-AF65-F5344CB8AC3E}">
        <p14:creationId xmlns:p14="http://schemas.microsoft.com/office/powerpoint/2010/main" val="214987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515BA-E0BD-DBE8-AA1E-BB557D1E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513B31-7F9D-CDB9-0C86-92048BE31646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8026F69-8A6B-B43E-FDA2-BCC8FB680C5E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F5814D-4503-5538-7EAB-B7D56002348B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66978AE-203B-D3D8-1524-2DF837DB134E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22A01AE-BAA7-BDAF-9D7E-7AA9DEC44D4F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C3416F3-CE0D-D87F-FEA3-E9E800FFBB10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4ED7400-1DA7-976A-AFA4-DE85142ACF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0695E23-10E3-5B6C-EFB1-A3CC18E83D1C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1AC7B38-899A-0F60-C8F6-02ADC0F6D79C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F7A32EB-0AA5-66B2-911A-E7741062548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7602220-977A-EE65-A3B4-AB712D4897FA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FE64287-A1C0-CC0D-4161-E9E723FCB12C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F99F1C4-CF1B-4FAF-A6C2-ED18E70E8BAD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Part4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1A70C24-C89F-6FE0-6BF5-8E707F36FF73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信号与槽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80388B5-DE4D-4B31-44D8-D42BB76E1BCA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CF06212C-68C4-981A-D6E7-50E47A4A4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9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4FBA-5592-8ECD-764F-1F744D84C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14A41C-1579-7BD3-00FC-3A517BB624D8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67BF9B87-64FE-3ADA-EC3A-6F8D37C216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50171-9017-9B5A-9481-A589976435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14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7212396B-12F1-630E-F2CD-39D77CB5D960}"/>
              </a:ext>
            </a:extLst>
          </p:cNvPr>
          <p:cNvSpPr/>
          <p:nvPr/>
        </p:nvSpPr>
        <p:spPr>
          <a:xfrm>
            <a:off x="122736" y="128385"/>
            <a:ext cx="2954655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信号与槽系统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E315309-F179-28AC-AC0D-DCCE18F11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428670"/>
            <a:ext cx="3712029" cy="40006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信号槽是 </a:t>
            </a:r>
            <a:r>
              <a:rPr lang="en-US" altLang="zh-CN" sz="2000" b="1" dirty="0"/>
              <a:t>Qt </a:t>
            </a:r>
            <a:r>
              <a:rPr lang="zh-CN" altLang="en-US" sz="2000" b="1" dirty="0"/>
              <a:t>的核心对象通信机制，实现了解耦的事件响应；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信号是 “事件通知”，槽是 “响应逻辑”，二者通过</a:t>
            </a:r>
            <a:r>
              <a:rPr lang="en-US" altLang="zh-CN" sz="2000" b="1" dirty="0"/>
              <a:t>connect()</a:t>
            </a:r>
            <a:r>
              <a:rPr lang="zh-CN" altLang="en-US" sz="2000" b="1" dirty="0"/>
              <a:t>建立关联；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具有类型安全、灵活关联、支持跨线程等特性，是 </a:t>
            </a:r>
            <a:r>
              <a:rPr lang="en-US" altLang="zh-CN" sz="2000" b="1" dirty="0"/>
              <a:t>Qt GUI </a:t>
            </a:r>
            <a:r>
              <a:rPr lang="zh-CN" altLang="en-US" sz="2000" b="1" dirty="0"/>
              <a:t>开发和非 </a:t>
            </a:r>
            <a:r>
              <a:rPr lang="en-US" altLang="zh-CN" sz="2000" b="1" dirty="0"/>
              <a:t>GUI </a:t>
            </a:r>
            <a:r>
              <a:rPr lang="zh-CN" altLang="en-US" sz="2000" b="1" dirty="0"/>
              <a:t>模块通信的基础</a:t>
            </a:r>
          </a:p>
          <a:p>
            <a:endParaRPr lang="zh-CN" altLang="en-US" dirty="0"/>
          </a:p>
        </p:txBody>
      </p:sp>
      <p:pic>
        <p:nvPicPr>
          <p:cNvPr id="9" name="图片 8" descr="电脑屏幕的手机截图&#10;&#10;AI 生成的内容可能不正确。">
            <a:extLst>
              <a:ext uri="{FF2B5EF4-FFF2-40B4-BE49-F238E27FC236}">
                <a16:creationId xmlns:a16="http://schemas.microsoft.com/office/drawing/2014/main" id="{FB954921-7CA6-9CEF-0A40-E618D91F6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633" y="1428670"/>
            <a:ext cx="6211167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4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D2AF2-383F-0E7D-E045-8255B1AF4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872B5A-3A8F-4CB0-0D3C-D6F57869DE38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BB7334-EF65-D225-CF51-38EFCE71D38E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EC6AD79-FE7A-1DC6-1695-AA088DBE12A0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CB652F6-A52D-F8EA-4296-037ECDAB54C7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7A60CD0-5D65-13A4-BFEA-F0EFB2B7A446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960DA3C-1D7E-3A2C-971E-A268D3943232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7B3251A9-55A6-06F3-74D7-BE8FAD8C52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4708A36-D815-4A63-C33E-3D2E66FBC4C1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587B748-F10F-253C-F68B-8D506C0B938F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9E8567C-8166-6FBE-C789-7F6237B65A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201A655-E674-5E1D-2777-E5B5F4058513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D20F552-567D-4E30-2317-E09EBD15A88F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D83D51D-A85B-DEA8-24B9-B7262F96DCB5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Part5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BD73AE4-D8E8-6BD5-7626-1CEBB116E359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常用对话框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C37AC43-A1D4-1187-DE3D-A3F705640066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276AF226-F74A-A955-88EE-76F016D3B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4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287D-E9A2-A9B3-5AAB-7AA9FD7B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1AF4BC-552A-ADA0-7FF2-AA19B733C040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A2833C15-7E0F-47EE-736C-FC28DC1811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34A039-1300-05A6-2D37-5FB93360BC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16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A550CAE1-75D9-1453-98D5-92AC0B02BB52}"/>
              </a:ext>
            </a:extLst>
          </p:cNvPr>
          <p:cNvSpPr/>
          <p:nvPr/>
        </p:nvSpPr>
        <p:spPr>
          <a:xfrm>
            <a:off x="122736" y="128385"/>
            <a:ext cx="249299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常用对话框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0AAC55-B216-9104-DA90-E7F35455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8" y="4630651"/>
            <a:ext cx="2571342" cy="1254503"/>
          </a:xfrm>
          <a:prstGeom prst="rect">
            <a:avLst/>
          </a:prstGeom>
        </p:spPr>
      </p:pic>
      <p:pic>
        <p:nvPicPr>
          <p:cNvPr id="7" name="内容占位符 10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5FF37134-3B42-03F9-912C-B22E25AE6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10058" y="1710661"/>
            <a:ext cx="6024427" cy="26656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1210A7-EE5E-C166-B73E-B8EB12A6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4" y="4031895"/>
            <a:ext cx="3344228" cy="185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9BA72AAA-7A3A-F57C-B0DE-C1F4D0DE8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502" y="1710661"/>
            <a:ext cx="3076440" cy="19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7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F162-BF41-1071-07EA-CE5F313C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BA6092-A4CE-3AB5-AC2C-ACE431E38DD9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72CE075D-E156-6D86-3AA9-E1730290FDF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ECE0EC-8927-8BC3-FCB2-6F8335E7B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17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5C211DB9-489B-E607-D703-AEF094AAD4D3}"/>
              </a:ext>
            </a:extLst>
          </p:cNvPr>
          <p:cNvSpPr/>
          <p:nvPr/>
        </p:nvSpPr>
        <p:spPr>
          <a:xfrm>
            <a:off x="122736" y="128385"/>
            <a:ext cx="249299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常用对话框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A9EB3A06-1B25-1D68-6732-93337A318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33" y="1389026"/>
            <a:ext cx="9813134" cy="46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C5D-0E8C-933B-7C74-43759828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5EC562-C4A7-76E6-0C2B-F62F191FA113}"/>
              </a:ext>
            </a:extLst>
          </p:cNvPr>
          <p:cNvSpPr/>
          <p:nvPr/>
        </p:nvSpPr>
        <p:spPr>
          <a:xfrm>
            <a:off x="0" y="-12700"/>
            <a:ext cx="12192000" cy="1271588"/>
          </a:xfrm>
          <a:prstGeom prst="rect">
            <a:avLst/>
          </a:prstGeom>
          <a:solidFill>
            <a:srgbClr val="8F294A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cs typeface="Arial" panose="020B0604020202020204" pitchFamily="34" charset="0"/>
            </a:endParaRPr>
          </a:p>
        </p:txBody>
      </p:sp>
      <p:sp>
        <p:nvSpPr>
          <p:cNvPr id="3077" name="文本框 4">
            <a:extLst>
              <a:ext uri="{FF2B5EF4-FFF2-40B4-BE49-F238E27FC236}">
                <a16:creationId xmlns:a16="http://schemas.microsoft.com/office/drawing/2014/main" id="{9F0DB5D3-7F7B-2E18-478B-82660F493266}"/>
              </a:ext>
            </a:extLst>
          </p:cNvPr>
          <p:cNvSpPr/>
          <p:nvPr/>
        </p:nvSpPr>
        <p:spPr>
          <a:xfrm>
            <a:off x="1320294" y="2865445"/>
            <a:ext cx="9551405" cy="133658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rgbClr val="8F294A"/>
                </a:solidFill>
                <a:latin typeface="+mn-lt"/>
                <a:cs typeface="Arial" panose="020B0604020202020204" pitchFamily="34" charset="0"/>
              </a:rPr>
              <a:t>谢谢大家聆听</a:t>
            </a:r>
            <a:endParaRPr lang="zh-CN" altLang="en-US" sz="6000" b="1" dirty="0">
              <a:solidFill>
                <a:srgbClr val="8F294A"/>
              </a:solidFill>
              <a:latin typeface="+mn-lt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Picture 2" descr="C:\Users\User\Desktop\szu资源 1.png">
            <a:extLst>
              <a:ext uri="{FF2B5EF4-FFF2-40B4-BE49-F238E27FC236}">
                <a16:creationId xmlns:a16="http://schemas.microsoft.com/office/drawing/2014/main" id="{9101A822-D884-036F-202A-5EAE8C5F48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2972" y="5581623"/>
            <a:ext cx="2686050" cy="76517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58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B613B-CB85-E43F-2573-F2443E78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D5BBE1-1448-EA92-520D-7DC26093026B}"/>
              </a:ext>
            </a:extLst>
          </p:cNvPr>
          <p:cNvSpPr/>
          <p:nvPr/>
        </p:nvSpPr>
        <p:spPr>
          <a:xfrm>
            <a:off x="0" y="-12700"/>
            <a:ext cx="12192000" cy="1271588"/>
          </a:xfrm>
          <a:prstGeom prst="rect">
            <a:avLst/>
          </a:prstGeom>
          <a:solidFill>
            <a:srgbClr val="8F294A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3E4204-BE18-9FAA-7DDA-4B8D60396EE8}"/>
              </a:ext>
            </a:extLst>
          </p:cNvPr>
          <p:cNvSpPr txBox="1"/>
          <p:nvPr/>
        </p:nvSpPr>
        <p:spPr>
          <a:xfrm>
            <a:off x="5602184" y="1689775"/>
            <a:ext cx="5335979" cy="529375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cs typeface="Arial" panose="020B0604020202020204" pitchFamily="34" charset="0"/>
              </a:rPr>
              <a:t>Qt </a:t>
            </a:r>
            <a:r>
              <a:rPr lang="zh-CN" altLang="en-US" sz="2800" b="1" dirty="0">
                <a:cs typeface="Arial" panose="020B0604020202020204" pitchFamily="34" charset="0"/>
              </a:rPr>
              <a:t>的安装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cs typeface="Arial" panose="020B0604020202020204" pitchFamily="34" charset="0"/>
              </a:rPr>
              <a:t>创建 </a:t>
            </a:r>
            <a:r>
              <a:rPr lang="en-US" altLang="zh-CN" sz="2800" b="1" dirty="0">
                <a:cs typeface="Arial" panose="020B0604020202020204" pitchFamily="34" charset="0"/>
              </a:rPr>
              <a:t>Qt </a:t>
            </a:r>
            <a:r>
              <a:rPr lang="zh-CN" altLang="en-US" sz="2800" b="1" dirty="0">
                <a:cs typeface="Arial" panose="020B0604020202020204" pitchFamily="34" charset="0"/>
              </a:rPr>
              <a:t>项目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cs typeface="Arial" panose="020B0604020202020204" pitchFamily="34" charset="0"/>
              </a:rPr>
              <a:t>项目文件结构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cs typeface="Arial" panose="020B0604020202020204" pitchFamily="34" charset="0"/>
              </a:rPr>
              <a:t>信号与槽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cs typeface="Arial" panose="020B0604020202020204" pitchFamily="34" charset="0"/>
              </a:rPr>
              <a:t>常用对话框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000" b="1" dirty="0"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800" b="1" dirty="0"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DB54F3-BA73-0161-F238-C920526A3DE6}"/>
              </a:ext>
            </a:extLst>
          </p:cNvPr>
          <p:cNvSpPr txBox="1"/>
          <p:nvPr/>
        </p:nvSpPr>
        <p:spPr>
          <a:xfrm>
            <a:off x="1253837" y="2830279"/>
            <a:ext cx="36506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000" b="1" dirty="0">
                <a:solidFill>
                  <a:srgbClr val="8F294A"/>
                </a:solidFill>
                <a:cs typeface="Arial" panose="020B0604020202020204" pitchFamily="34" charset="0"/>
              </a:rPr>
              <a:t>目录</a:t>
            </a:r>
            <a:endParaRPr lang="en-US" altLang="zh-CN" sz="6000" b="1" dirty="0">
              <a:solidFill>
                <a:srgbClr val="8F294A"/>
              </a:solidFill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6000" b="1" dirty="0">
                <a:solidFill>
                  <a:srgbClr val="8F294A"/>
                </a:solidFill>
                <a:cs typeface="Arial" panose="020B0604020202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9264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A719-E759-E40E-3432-18557ACB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742E290-C1B0-AB00-A416-B36A780AB886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3920AC-70D8-316A-7EB6-2F0F14867403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A2CC63D-8C6F-A492-CC1E-D62DF172D9FD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CF5A1E0-414A-E981-5B7E-18A12F5EA70E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96A900C-4BE8-1E7B-CEC4-65459B612204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7DECE6BF-E1B3-8EFD-1206-238736430B3F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C53292B-3B46-4D84-A607-24CDCFE198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3BA0016-3526-542B-BC1E-345FEBC22BD1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1871746-70B3-1115-1591-2BDF9C65E1B1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1BF240F-8841-B9EE-3064-45C784A3DFC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C0AA0A5-059D-71D7-18D9-45E082593872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DA5D0CE-59AA-633F-4771-0749D348A503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B4385F5-4B2C-BA93-3EDD-9FE0EAD08942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</a:t>
            </a:r>
            <a:r>
              <a:rPr lang="en-US" altLang="zh-CN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</a:t>
            </a:r>
            <a:endParaRPr lang="en-US" sz="8544" dirty="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92F11B0-49F6-865F-3AFA-ACA59B91DB3D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en-US" altLang="zh-CN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Qt </a:t>
            </a: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的安装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FEA769C-F321-40C4-FDF8-40EA79813891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6B0393F6-1AA6-6C31-6DB5-981AB9FE6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9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4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/>
          <p:cNvSpPr/>
          <p:nvPr/>
        </p:nvSpPr>
        <p:spPr>
          <a:xfrm>
            <a:off x="122736" y="128385"/>
            <a:ext cx="2613216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安装步骤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AC2752-9BE3-6828-02F6-D2D60862BA0A}"/>
              </a:ext>
            </a:extLst>
          </p:cNvPr>
          <p:cNvGrpSpPr/>
          <p:nvPr/>
        </p:nvGrpSpPr>
        <p:grpSpPr>
          <a:xfrm>
            <a:off x="1545771" y="1402125"/>
            <a:ext cx="9100458" cy="4997436"/>
            <a:chOff x="2040255" y="1529558"/>
            <a:chExt cx="8462644" cy="454104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3F2C9DC-627D-DBD3-A60F-93FC34F60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0256" y="1529558"/>
              <a:ext cx="3784599" cy="212883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4025277-207B-17B0-3B8E-9F3D87A07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0255" y="3941763"/>
              <a:ext cx="3784600" cy="212883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6CD8276-9204-2092-2EDA-5427851BB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8300" y="1529558"/>
              <a:ext cx="3784599" cy="212883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5ADF662-A8C6-36BD-EE8F-97D4DE74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8297" y="3941762"/>
              <a:ext cx="3784601" cy="2128838"/>
            </a:xfrm>
            <a:prstGeom prst="rect">
              <a:avLst/>
            </a:prstGeom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BA3034B-D82F-A12D-1C52-24548011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771" y="950233"/>
            <a:ext cx="5093970" cy="4518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b="1" dirty="0"/>
              <a:t>官网：</a:t>
            </a:r>
            <a:r>
              <a:rPr kumimoji="1" lang="en" altLang="zh-CN" b="1" dirty="0"/>
              <a:t>https://</a:t>
            </a:r>
            <a:r>
              <a:rPr kumimoji="1" lang="en" altLang="zh-CN" b="1" dirty="0" err="1"/>
              <a:t>www.qt.io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E081-4FE2-5B21-4A88-4EDA64754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95C880-9787-2A18-874B-97CF3BA753B6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0F061737-414B-8DFE-7F7B-5970A2F225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48DFDF-4A08-AA57-67FF-CAC66E5D4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5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4044E4DB-79C5-684C-3604-226C9D6F47AC}"/>
              </a:ext>
            </a:extLst>
          </p:cNvPr>
          <p:cNvSpPr/>
          <p:nvPr/>
        </p:nvSpPr>
        <p:spPr>
          <a:xfrm>
            <a:off x="122736" y="128385"/>
            <a:ext cx="2613216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安装步骤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628DE90-23BE-B470-26EC-3B2DCC0C17DA}"/>
              </a:ext>
            </a:extLst>
          </p:cNvPr>
          <p:cNvGrpSpPr/>
          <p:nvPr/>
        </p:nvGrpSpPr>
        <p:grpSpPr>
          <a:xfrm>
            <a:off x="1841183" y="3926980"/>
            <a:ext cx="8509634" cy="2611932"/>
            <a:chOff x="1638301" y="3744418"/>
            <a:chExt cx="8509634" cy="261193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407AD7A-8D56-F2E0-E933-7EE13DD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735" y="3744418"/>
              <a:ext cx="3886200" cy="26119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15574E-E7EC-C885-783A-9AE3AE34F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301" y="3744418"/>
              <a:ext cx="3886200" cy="2611932"/>
            </a:xfrm>
            <a:prstGeom prst="rect">
              <a:avLst/>
            </a:prstGeom>
          </p:spPr>
        </p:pic>
      </p:grp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1048834-5869-F898-2CD9-DE8FD9956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183" y="3047481"/>
            <a:ext cx="8509634" cy="76303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zh-CN" altLang="en-US" sz="1800" b="1" dirty="0"/>
              <a:t>使用命令启动安装包：</a:t>
            </a:r>
            <a:endParaRPr kumimoji="1" lang="en" altLang="zh-CN" sz="1800" b="1" dirty="0"/>
          </a:p>
          <a:p>
            <a:pPr marL="0" indent="0">
              <a:lnSpc>
                <a:spcPct val="110000"/>
              </a:lnSpc>
              <a:buNone/>
            </a:pPr>
            <a:r>
              <a:rPr kumimoji="1" lang="en" altLang="zh-CN" sz="1800" b="1" dirty="0"/>
              <a:t>./qt-unified-windows-x64-</a:t>
            </a:r>
            <a:r>
              <a:rPr kumimoji="1" lang="en-US" altLang="zh-CN" sz="1800" b="1" dirty="0"/>
              <a:t>(Version Name)</a:t>
            </a:r>
            <a:r>
              <a:rPr kumimoji="1" lang="en" altLang="zh-CN" sz="1800" b="1" dirty="0"/>
              <a:t>-online.exe --mirror https://mirror.nju.edu.cn/qt</a:t>
            </a:r>
            <a:endParaRPr kumimoji="1" lang="zh-CN" altLang="en-US" sz="1800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61C2DB1-E7BB-93BA-A1B1-3D51F026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83" y="901738"/>
            <a:ext cx="4419600" cy="20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4ED135E-5957-DDCC-D4BD-AE0DD52070BF}"/>
              </a:ext>
            </a:extLst>
          </p:cNvPr>
          <p:cNvSpPr txBox="1"/>
          <p:nvPr/>
        </p:nvSpPr>
        <p:spPr>
          <a:xfrm>
            <a:off x="6464617" y="1732774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确保</a:t>
            </a:r>
            <a:r>
              <a:rPr lang="en-US" altLang="zh-CN" b="1" dirty="0"/>
              <a:t>MSVC143</a:t>
            </a:r>
            <a:r>
              <a:rPr lang="zh-CN" altLang="en-US" b="1" dirty="0"/>
              <a:t>已经安装（</a:t>
            </a:r>
            <a:r>
              <a:rPr lang="en-US" altLang="zh-CN" b="1" dirty="0"/>
              <a:t>VS2022</a:t>
            </a:r>
            <a:r>
              <a:rPr lang="zh-CN" altLang="en-US" b="1" dirty="0"/>
              <a:t>内置）</a:t>
            </a:r>
          </a:p>
        </p:txBody>
      </p:sp>
    </p:spTree>
    <p:extLst>
      <p:ext uri="{BB962C8B-B14F-4D97-AF65-F5344CB8AC3E}">
        <p14:creationId xmlns:p14="http://schemas.microsoft.com/office/powerpoint/2010/main" val="41005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9B96-5FCA-DD94-B56B-23934502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8AD22F-6DCB-214C-6B91-C74180B46FBB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B0D737B-538C-75D5-4251-7ABF909E812C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6AC5F7-96EC-CBB8-F011-7BECC3C319AD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40D38D8-A4BC-3726-8EF8-5ABB572DD40E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4A36D3F-4D03-E660-F3CF-102861C52031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A94F0DB-3032-3023-D476-8BAC97AB25BF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4A130D1-99F3-46C2-729E-7FA208061C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6009F0C-FF4F-09D8-F1AE-A3C5E5218A24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7B87A36-A85C-4171-6FED-086D6F278ED7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4CA10FC-86C9-BA42-5C8A-29873EB383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D4D7B837-E6B1-542D-77BE-F4260F5B5E6C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1DC31BB-1A8C-8457-9F36-8D839FB1FE5B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05DECCE-CCFA-D93D-95D1-020CE33E2071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8F65005-77EF-F2C3-7EA0-D8D36C998DC7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创建 </a:t>
            </a:r>
            <a:r>
              <a:rPr lang="en-US" altLang="zh-CN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Qt </a:t>
            </a: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项目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FF3CAA1-2B72-BC89-71C3-A0B459054306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C4D19627-A26C-8A25-7503-20F042B8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5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F3B43-E3FE-6A1B-6F62-B12A74A70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46180-B720-953C-A498-012DA5DB1EC4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3DC929FA-393A-10A7-9E8D-86E2555DB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AF3B7E-0A9F-6B5A-09D1-F5F73C1F4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7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CF97F3AA-30A1-B385-CC45-07C4D81EF5CA}"/>
              </a:ext>
            </a:extLst>
          </p:cNvPr>
          <p:cNvSpPr/>
          <p:nvPr/>
        </p:nvSpPr>
        <p:spPr>
          <a:xfrm>
            <a:off x="122736" y="128385"/>
            <a:ext cx="2717411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创建 </a:t>
            </a: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3BDB7-637D-18DD-945F-7F7E1907B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829" y="1901374"/>
            <a:ext cx="3995057" cy="347941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界面点击 “</a:t>
            </a:r>
            <a:r>
              <a:rPr lang="en-US" altLang="zh-CN" sz="1800" b="1" dirty="0"/>
              <a:t>New Project” </a:t>
            </a:r>
            <a:r>
              <a:rPr lang="zh-CN" altLang="en-US" sz="1800" b="1" dirty="0"/>
              <a:t>按钮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左侧分类栏选择 “</a:t>
            </a:r>
            <a:r>
              <a:rPr lang="en-US" altLang="zh-CN" sz="1800" b="1" dirty="0"/>
              <a:t>Application”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右侧模板列表中选择 “</a:t>
            </a:r>
            <a:r>
              <a:rPr lang="en-US" altLang="zh-CN" sz="1800" b="1" dirty="0"/>
              <a:t>Qt Widgets Application”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800" b="1" dirty="0">
                <a:solidFill>
                  <a:srgbClr val="FF0000"/>
                </a:solidFill>
              </a:rPr>
              <a:t>构建系统选择编写比较简单的</a:t>
            </a:r>
            <a:r>
              <a:rPr kumimoji="1" lang="en-US" altLang="zh-CN" sz="1800" b="1" dirty="0" err="1">
                <a:solidFill>
                  <a:srgbClr val="FF0000"/>
                </a:solidFill>
              </a:rPr>
              <a:t>qmake</a:t>
            </a:r>
            <a:r>
              <a:rPr kumimoji="1" lang="zh-CN" altLang="en-US" sz="1800" b="1" dirty="0">
                <a:solidFill>
                  <a:srgbClr val="FF0000"/>
                </a:solidFill>
              </a:rPr>
              <a:t>工具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7CA233-8F8F-EB55-77B6-17EC77FE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43" y="1943743"/>
            <a:ext cx="6554296" cy="34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0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F1AB-A14C-3571-D438-2C233EFB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9F194D-32D3-4975-FCC5-77BF79707792}"/>
              </a:ext>
            </a:extLst>
          </p:cNvPr>
          <p:cNvGrpSpPr/>
          <p:nvPr/>
        </p:nvGrpSpPr>
        <p:grpSpPr>
          <a:xfrm>
            <a:off x="0" y="0"/>
            <a:ext cx="5527576" cy="6858000"/>
            <a:chOff x="0" y="0"/>
            <a:chExt cx="218373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E30E15-3698-D8CC-9747-2212BE5CE9AF}"/>
                </a:ext>
              </a:extLst>
            </p:cNvPr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587C2F-EB0E-44C9-77A1-0680A87C4852}"/>
                </a:ext>
              </a:extLst>
            </p:cNvPr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07BB680-661F-DE44-B9B7-103CC2163FF0}"/>
              </a:ext>
            </a:extLst>
          </p:cNvPr>
          <p:cNvGrpSpPr/>
          <p:nvPr/>
        </p:nvGrpSpPr>
        <p:grpSpPr>
          <a:xfrm>
            <a:off x="11002548" y="0"/>
            <a:ext cx="1189453" cy="6858000"/>
            <a:chOff x="0" y="0"/>
            <a:chExt cx="2378906" cy="137160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F3CFC97-1DBD-3E18-E066-AA40CEC2B9D8}"/>
                </a:ext>
              </a:extLst>
            </p:cNvPr>
            <p:cNvGrpSpPr/>
            <p:nvPr/>
          </p:nvGrpSpPr>
          <p:grpSpPr>
            <a:xfrm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46BCF10B-2AF9-13E9-03D0-8CC1EAF1F6DC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57DEED95-E54B-8CD4-46D5-BA45A99B91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D5BE384-BB3B-1E67-816B-C3DE32BCA098}"/>
                </a:ext>
              </a:extLst>
            </p:cNvPr>
            <p:cNvGrpSpPr/>
            <p:nvPr/>
          </p:nvGrpSpPr>
          <p:grpSpPr>
            <a:xfrm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80653CB-250B-3D5E-1310-7347DFFB016B}"/>
                  </a:ext>
                </a:extLst>
              </p:cNvPr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D43EAF4-BC3B-4A4C-EBDD-E6960D01FB0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341CEF91-9233-B722-806E-EE239C21800F}"/>
              </a:ext>
            </a:extLst>
          </p:cNvPr>
          <p:cNvSpPr/>
          <p:nvPr/>
        </p:nvSpPr>
        <p:spPr>
          <a:xfrm>
            <a:off x="3323590" y="1613747"/>
            <a:ext cx="8868410" cy="4485217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72" r="-599" b="-13072"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7978F55-63B6-DB33-416C-3DF962954C72}"/>
              </a:ext>
            </a:extLst>
          </p:cNvPr>
          <p:cNvSpPr/>
          <p:nvPr/>
        </p:nvSpPr>
        <p:spPr>
          <a:xfrm>
            <a:off x="883894" y="1613763"/>
            <a:ext cx="9654395" cy="4485088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77" t="-55261" r="-5171" b="-54276"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27F8458-4FC2-E005-5846-8DA542DDC6A0}"/>
              </a:ext>
            </a:extLst>
          </p:cNvPr>
          <p:cNvSpPr txBox="1"/>
          <p:nvPr/>
        </p:nvSpPr>
        <p:spPr>
          <a:xfrm>
            <a:off x="1147138" y="1681171"/>
            <a:ext cx="2988250" cy="1175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8544" dirty="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Part3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42D7257-A79E-F95D-7596-B88CED0F9F4C}"/>
              </a:ext>
            </a:extLst>
          </p:cNvPr>
          <p:cNvSpPr txBox="1"/>
          <p:nvPr/>
        </p:nvSpPr>
        <p:spPr>
          <a:xfrm>
            <a:off x="1329956" y="3144042"/>
            <a:ext cx="61035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zh-CN" altLang="en-US" sz="6020" dirty="0">
                <a:solidFill>
                  <a:srgbClr val="95004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思源黑体 2 Bold" panose="020B0800000000000000" charset="-122"/>
              </a:rPr>
              <a:t>项目文件结构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631D545-3B48-4B60-0654-E5CFAD52C3FA}"/>
              </a:ext>
            </a:extLst>
          </p:cNvPr>
          <p:cNvSpPr/>
          <p:nvPr/>
        </p:nvSpPr>
        <p:spPr>
          <a:xfrm rot="5400000">
            <a:off x="2751787" y="1584908"/>
            <a:ext cx="24003" cy="27432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>
            <a:extLst>
              <a:ext uri="{FF2B5EF4-FFF2-40B4-BE49-F238E27FC236}">
                <a16:creationId xmlns:a16="http://schemas.microsoft.com/office/drawing/2014/main" id="{038ED4CA-72DF-FB71-28B8-F0D6ABD3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23" y="197273"/>
            <a:ext cx="154940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5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3A20C-3CA1-2682-6CFF-0166B2D63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44EDF0-5915-0109-5205-0DC050B18563}"/>
              </a:ext>
            </a:extLst>
          </p:cNvPr>
          <p:cNvCxnSpPr/>
          <p:nvPr/>
        </p:nvCxnSpPr>
        <p:spPr>
          <a:xfrm>
            <a:off x="0" y="787400"/>
            <a:ext cx="12192000" cy="0"/>
          </a:xfrm>
          <a:prstGeom prst="line">
            <a:avLst/>
          </a:prstGeom>
          <a:ln w="60325">
            <a:solidFill>
              <a:srgbClr val="8F29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2" descr="C:\Users\User\Desktop\ss资源 3.png">
            <a:extLst>
              <a:ext uri="{FF2B5EF4-FFF2-40B4-BE49-F238E27FC236}">
                <a16:creationId xmlns:a16="http://schemas.microsoft.com/office/drawing/2014/main" id="{4239DCCD-C5AB-253F-2DF8-014388E8D2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6802" y="36513"/>
            <a:ext cx="652462" cy="6524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97D33B-44F2-7335-4764-A320F1988C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0F970F1-CCA3-49D9-B586-CA3B23EFA4F8}" type="slidenum">
              <a:rPr lang="zh-CN" altLang="en-US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rPr>
              <a:t>9</a:t>
            </a:fld>
            <a:endParaRPr lang="zh-CN" altLang="en-US" dirty="0">
              <a:solidFill>
                <a:schemeClr val="tx1">
                  <a:tint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55473CB4-2D05-D1D8-F78E-7CCA8BFF9285}"/>
              </a:ext>
            </a:extLst>
          </p:cNvPr>
          <p:cNvSpPr/>
          <p:nvPr/>
        </p:nvSpPr>
        <p:spPr>
          <a:xfrm>
            <a:off x="122736" y="128385"/>
            <a:ext cx="3536546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8F294A"/>
                </a:solidFill>
                <a:cs typeface="Arial" panose="020B0604020202020204" pitchFamily="34" charset="0"/>
              </a:rPr>
              <a:t>Qt </a:t>
            </a:r>
            <a:r>
              <a:rPr lang="zh-CN" altLang="en-US" sz="3600" b="1" dirty="0">
                <a:solidFill>
                  <a:srgbClr val="8F294A"/>
                </a:solidFill>
                <a:cs typeface="Arial" panose="020B0604020202020204" pitchFamily="34" charset="0"/>
              </a:rPr>
              <a:t>项目文件结构</a:t>
            </a:r>
            <a:endParaRPr lang="en-US" altLang="zh-CN" sz="3600" b="1" dirty="0">
              <a:solidFill>
                <a:srgbClr val="8F294A"/>
              </a:solidFill>
              <a:cs typeface="Arial" panose="020B0604020202020204" pitchFamily="34" charset="0"/>
            </a:endParaRPr>
          </a:p>
        </p:txBody>
      </p:sp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1FD0F3A3-45A2-E16C-E0DF-59C1745A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916" y="2195177"/>
            <a:ext cx="6258798" cy="3172268"/>
          </a:xfrm>
          <a:prstGeom prst="rect">
            <a:avLst/>
          </a:prstGeom>
        </p:spPr>
      </p:pic>
      <p:pic>
        <p:nvPicPr>
          <p:cNvPr id="18" name="内容占位符 4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01980141-8C7E-69EA-BD5D-3FA0D3BD2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40510" y="2195177"/>
            <a:ext cx="351521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3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NkMGU4Njg0NzMxYTM4YmU5ZDVhYjFjMGZjYmVhOTgifQ=="/>
  <p:tag name="KSO_WPP_MARK_KEY" val="28b3728a-1548-48fb-b712-15861f779ae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492</Words>
  <Application>Microsoft Office PowerPoint</Application>
  <PresentationFormat>宽屏</PresentationFormat>
  <Paragraphs>88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ui-sans-serif</vt:lpstr>
      <vt:lpstr>等线</vt:lpstr>
      <vt:lpstr>等线 Light</vt:lpstr>
      <vt:lpstr>黑体</vt:lpstr>
      <vt:lpstr>宋体</vt:lpstr>
      <vt:lpstr>微软雅黑</vt:lpstr>
      <vt:lpstr>Arial</vt:lpstr>
      <vt:lpstr>Inter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Lay Bernice</dc:creator>
  <cp:lastModifiedBy>Atlanta H</cp:lastModifiedBy>
  <cp:revision>76</cp:revision>
  <dcterms:created xsi:type="dcterms:W3CDTF">2021-10-08T08:08:00Z</dcterms:created>
  <dcterms:modified xsi:type="dcterms:W3CDTF">2025-12-23T15:10:45Z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B6560B8B9CFD4EC9A66C34D5358585E8</vt:lpwstr>
  </property>
  <property fmtid="{D5CDD505-2E9C-101B-9397-08002B2CF9AE}" pid="3" name="KSOProductBuildVer">
    <vt:lpwstr>2052-12.1.0.15120</vt:lpwstr>
  </property>
</Properties>
</file>